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5" r:id="rId6"/>
    <p:sldId id="290" r:id="rId7"/>
    <p:sldId id="292" r:id="rId8"/>
    <p:sldId id="286" r:id="rId9"/>
    <p:sldId id="293" r:id="rId10"/>
    <p:sldId id="287" r:id="rId11"/>
    <p:sldId id="294" r:id="rId12"/>
    <p:sldId id="288" r:id="rId13"/>
    <p:sldId id="295" r:id="rId14"/>
    <p:sldId id="278" r:id="rId15"/>
    <p:sldId id="296" r:id="rId16"/>
    <p:sldId id="289" r:id="rId17"/>
    <p:sldId id="297" r:id="rId18"/>
    <p:sldId id="260" r:id="rId19"/>
    <p:sldId id="299" r:id="rId20"/>
    <p:sldId id="298" r:id="rId21"/>
  </p:sldIdLst>
  <p:sldSz cx="9144000" cy="5143500" type="screen16x9"/>
  <p:notesSz cx="6858000" cy="9144000"/>
  <p:embeddedFontLst>
    <p:embeddedFont>
      <p:font typeface="Andalus" panose="020B0604020202020204" charset="-78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Inria Serif" panose="020B0604020202020204" charset="0"/>
      <p:regular r:id="rId28"/>
      <p:bold r:id="rId29"/>
      <p:italic r:id="rId30"/>
      <p:boldItalic r:id="rId31"/>
    </p:embeddedFont>
    <p:embeddedFont>
      <p:font typeface="Inria Serif Light" panose="020B0604020202020204" charset="0"/>
      <p:regular r:id="rId32"/>
      <p:bold r:id="rId33"/>
      <p:italic r:id="rId34"/>
      <p:boldItalic r:id="rId35"/>
    </p:embeddedFont>
    <p:embeddedFont>
      <p:font typeface="Playfair Display Regular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CB573C-47A3-4A7B-8C2A-7B583FD10A6C}">
  <a:tblStyle styleId="{84CB573C-47A3-4A7B-8C2A-7B583FD10A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34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180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64b003c9a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64b003c9a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9600" b="1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" TargetMode="External"/><Relationship Id="rId2" Type="http://schemas.openxmlformats.org/officeDocument/2006/relationships/hyperlink" Target="https://www.willy-brandt-biografie.d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w.com/image/17259251_304.jpg" TargetMode="External"/><Relationship Id="rId4" Type="http://schemas.openxmlformats.org/officeDocument/2006/relationships/hyperlink" Target="https://th.bing.com/th/i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4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539552" y="1635646"/>
            <a:ext cx="5237252" cy="68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1957-1966 Regierender Bürgermeister in Berlin </a:t>
            </a:r>
            <a:endParaRPr sz="2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0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539552" y="339502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1957 Regierender Bürgermeister von Berlin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Die zweite Berlin-Krise 1958 bis 1962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13. August 1961 Mauerbau→ „Politik der kleinen Schritte“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1963 Berliner Parlamentswahlen 61,9% der Stimmen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>
                <a:solidFill>
                  <a:srgbClr val="C00000"/>
                </a:solidFill>
              </a:rPr>
              <a:t>1963 „Wandel durch Annährung“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1964 übernimmt den SPD-Vorsitz als Kanzlerkandidat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1965  Niederlage gegen Erhard um die Bundeskanzlerschaft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1966 Außenminister und Vizekanzler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7597" b="5978"/>
          <a:stretch/>
        </p:blipFill>
        <p:spPr bwMode="auto">
          <a:xfrm>
            <a:off x="5004048" y="3003798"/>
            <a:ext cx="2592288" cy="1641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99" y="1851670"/>
            <a:ext cx="2160240" cy="153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1" y="483518"/>
            <a:ext cx="2973710" cy="167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2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5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539552" y="1635646"/>
            <a:ext cx="5237252" cy="68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1967-1974 Außenminister und Bundeskanzler in Bonn </a:t>
            </a:r>
            <a:endParaRPr sz="2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/>
              <a:t>Die neue Ostpolitik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/>
              <a:t>1970 Kniefall in Warschau 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/>
              <a:t>Ostverträge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/>
              <a:t>1971 Friedensnobelpreis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/>
              <a:t>1974 Guillaume-Spionage-Affäre und Rücktritt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467544" y="195486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1969 der vierte Bundeskanzler der Bundesrepublik Deutschland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>
                <a:solidFill>
                  <a:srgbClr val="C00000"/>
                </a:solidFill>
              </a:rPr>
              <a:t>„Wir wollen mehr Demokratie wagen“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1970 erster bundesdeutscher Regierungschef reist zu Gesprächen in die DDR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Die Neue Ostpolitik=Entspannungsphase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Moskauer Vertrag, Warschauer Vertrag, das Viermächteabkommen, das Transitabkommen, der Grundlagenvertrag und Prager Vertrag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Erlangte den Ruf eines allgemein anerkannten Friedenspartners 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40" y="2067693"/>
            <a:ext cx="1867097" cy="248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7154"/>
            <a:ext cx="2615952" cy="1471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4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ctrTitle" idx="4294967295"/>
          </p:nvPr>
        </p:nvSpPr>
        <p:spPr>
          <a:xfrm>
            <a:off x="611560" y="578784"/>
            <a:ext cx="3195000" cy="4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/>
              <a:t>1970 Kniefall in Warschau</a:t>
            </a:r>
            <a:endParaRPr sz="30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subTitle" idx="4294967295"/>
          </p:nvPr>
        </p:nvSpPr>
        <p:spPr>
          <a:xfrm>
            <a:off x="539552" y="1635646"/>
            <a:ext cx="3195000" cy="11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akzeptiert den endgültigen Verlust des ehemaligen deutschen Ostgebiets</a:t>
            </a:r>
          </a:p>
          <a:p>
            <a:pPr marL="171450" lvl="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bekennt sich zu Schuld und Verantwortung</a:t>
            </a:r>
          </a:p>
          <a:p>
            <a:pPr marL="171450" lvl="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Bittet um Vergebung</a:t>
            </a:r>
            <a:endParaRPr sz="1200" dirty="0"/>
          </a:p>
        </p:txBody>
      </p:sp>
      <p:sp>
        <p:nvSpPr>
          <p:cNvPr id="381" name="Google Shape;381;p3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8784"/>
            <a:ext cx="4608512" cy="39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611560" y="627534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1971 erhält den Friedensnobelpreis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24. April 1974 Verhaftung von Günter Guillaume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 Brandt trat am 7. Mai 1974 als Bundeskanzler zurück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3558"/>
            <a:ext cx="2088232" cy="315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79875"/>
            <a:ext cx="2483088" cy="1862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6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539552" y="1635646"/>
            <a:ext cx="5237252" cy="68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1975-1992 Brandt als </a:t>
            </a:r>
            <a:r>
              <a:rPr lang="de-DE" sz="2800" dirty="0" err="1"/>
              <a:t>Elder</a:t>
            </a:r>
            <a:r>
              <a:rPr lang="de-DE" sz="2800" dirty="0"/>
              <a:t> </a:t>
            </a:r>
            <a:r>
              <a:rPr lang="de-DE" sz="2800" dirty="0" err="1"/>
              <a:t>Statesman</a:t>
            </a:r>
            <a:r>
              <a:rPr lang="de-DE" sz="2800" dirty="0"/>
              <a:t> </a:t>
            </a:r>
            <a:endParaRPr sz="2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07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611560" y="627534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1976 wird Präsident der Sozialistischen Internationale → Frieden, Demokratie und Menschenrechte Weltweit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1977 leitet eine Nord-Süd-Kommission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Er unterstützte die sozial-liberale Koalition bis zu ihrem Zusammenbruch im Jahr 1982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1989  gibt den Vorsitz der SPD ab und wird Ehrenvorsitzender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Sein Traum kommt im Jahr 1989 in Erfüllung → Mauerfall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7534"/>
            <a:ext cx="3065256" cy="202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56" y="2772381"/>
            <a:ext cx="2736304" cy="182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8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059832" y="1995686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Jetzt wächst zusammen was zusammen gehört </a:t>
            </a:r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7715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Quellen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1491630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https://www.willy-brandt-biografie.de/</a:t>
            </a:r>
            <a:endParaRPr lang="fr-FR" dirty="0"/>
          </a:p>
          <a:p>
            <a:r>
              <a:rPr lang="fr-FR" dirty="0">
                <a:hlinkClick r:id="rId3"/>
              </a:rPr>
              <a:t>https://www.bing.com/videos/search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https://th.bing.com/th/id/</a:t>
            </a:r>
            <a:r>
              <a:rPr lang="fr-FR" dirty="0"/>
              <a:t> </a:t>
            </a:r>
          </a:p>
          <a:p>
            <a:r>
              <a:rPr lang="fr-FR" dirty="0">
                <a:hlinkClick r:id="rId2"/>
              </a:rPr>
              <a:t>https://www.willy-brandt-biografie.de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https://th.bing.com/th/id/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https://www.dw.com/image/17259251_304.jpg</a:t>
            </a:r>
            <a:r>
              <a:rPr lang="fr-FR" dirty="0"/>
              <a:t> 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41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Gliederung</a:t>
            </a: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2771800" y="987574"/>
            <a:ext cx="5832648" cy="3095076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Arbeiterjunge in Lübeck 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endParaRPr lang="de-DE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Widerstandskämpfer und Journalist im norwegischen und schwedischen Exil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endParaRPr lang="de-DE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Beginn der politischen Karriere im geteilten Berlin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endParaRPr lang="de-DE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Regierender Bürgermeister in Berlin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endParaRPr lang="de-DE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Außenminister und Bundeskanzler in Bonn 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Neue Ostpolitik 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Kniefall in Warschau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Friedensnobelpreis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Ostverträge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Guillaume-Spionage-Affäre und Rücktritt 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romanUcPeriod"/>
            </a:pPr>
            <a:endParaRPr lang="de-DE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romanUcPeriod"/>
            </a:pP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Brandt als </a:t>
            </a:r>
            <a:r>
              <a:rPr lang="de-DE" sz="1100" b="1" dirty="0" err="1">
                <a:solidFill>
                  <a:schemeClr val="accent1">
                    <a:lumMod val="50000"/>
                  </a:schemeClr>
                </a:solidFill>
              </a:rPr>
              <a:t>Elder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accent1">
                    <a:lumMod val="50000"/>
                  </a:schemeClr>
                </a:solidFill>
              </a:rPr>
              <a:t>Statesman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de-DE" sz="12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sz="1200" dirty="0"/>
              <a:t>	</a:t>
            </a:r>
            <a:endParaRPr sz="1200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2112776" cy="32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59632" y="1923678"/>
            <a:ext cx="673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Danke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für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eure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Aufmerksamkeit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Habt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ihr</a:t>
            </a:r>
            <a:r>
              <a:rPr lang="fr-FR" sz="360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Fragen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415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96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523725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1913-1932 Arbeiterjunge in Lübeck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755576" y="297855"/>
            <a:ext cx="3600400" cy="42484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Herbert Ernst Karl Frahm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18. Dezember 1913 geboren  in Lübeck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St. Lorenz-Knaben-Mittelschule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Familie Frahm fest in Lübecks Sozialdemokratie und ihrer Organisation verwurzelt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Zeigt politisches und Journalistisches Talent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Ludwig Frahm hat Brandt in der Politik geprägt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de-DE" sz="1200" dirty="0"/>
              <a:t>Trat 1925 der sozialdemokratischen Reichsarbeitsgemeinschaft der Kinderfreunde bei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1930, wurde er mit 16 Mitglied der SPD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1931 Mitglied der SAPD</a:t>
            </a:r>
          </a:p>
          <a:p>
            <a:pPr marL="171450" indent="-171450"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1913"/>
            <a:ext cx="1568490" cy="236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12" y="843558"/>
            <a:ext cx="2376264" cy="148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26990"/>
            <a:ext cx="1494920" cy="215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28" y="2966940"/>
            <a:ext cx="2370362" cy="158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539552" y="1635646"/>
            <a:ext cx="5237252" cy="68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1933-1946 Widerstandskämpfer und Journalist im norwegischen und schwedischen Exil</a:t>
            </a:r>
            <a:endParaRPr sz="2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10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467544" y="123478"/>
            <a:ext cx="576064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1933 widersetzte sich sofort der Machtübertragung an Hitler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März 1933 löst das Exekutivkomitee der SAPD  auf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Gibt sich den Namen Willy Brandt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Die SAPD-Reichsleitung beauftragt Frahm nach Oslo zu gehen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Gründete ein kleines SAPD-Zelle in Oslo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1935 Bruch mit „</a:t>
            </a:r>
            <a:r>
              <a:rPr lang="de-DE" sz="1200" dirty="0" err="1"/>
              <a:t>Mot</a:t>
            </a:r>
            <a:r>
              <a:rPr lang="de-DE" sz="1200" dirty="0"/>
              <a:t> Dag“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1935 Suizid des Großvaters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Oktober 1936 „Illegaler“ Aufenthalt in Berlin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Endgültige Spaltung der SAPD-Gruppe Oslo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September 1938 Ausbürgerung aus Deutschland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Antrag auf norwegische Staatsbürgerschaft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9" r="3200"/>
          <a:stretch/>
        </p:blipFill>
        <p:spPr bwMode="auto">
          <a:xfrm>
            <a:off x="5796136" y="554879"/>
            <a:ext cx="1835727" cy="208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0650"/>
            <a:ext cx="1476340" cy="202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88678"/>
            <a:ext cx="1664956" cy="220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611560" y="267494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1940 Flucht nach Schweden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Erhält einen norwegischen Pass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1940 erstes Buch auf norwegisch geschrieben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Erfolgreicher Journalist und Schriftsteller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Wiederaufnahme in die SPD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Hauptziele: Ein freies Norwegen und ein anderes, demokratisches Deutschland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Ideen für eine friedliche Zukunft für Europa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v"/>
            </a:pPr>
            <a:r>
              <a:rPr lang="de-DE" sz="1200" dirty="0"/>
              <a:t>Berichtet vom Nürnberger Prozess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526"/>
            <a:ext cx="1736401" cy="240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36944"/>
            <a:ext cx="2376263" cy="1939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5" y="771550"/>
            <a:ext cx="2411302" cy="151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0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539552" y="1635646"/>
            <a:ext cx="5237252" cy="68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1946-1957 Beginn der politischen Karriere im geteilten Berlin </a:t>
            </a:r>
            <a:endParaRPr sz="2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1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467544" y="-164554"/>
            <a:ext cx="4680520" cy="3910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endParaRPr lang="de-DE" sz="1200" dirty="0"/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1947 zieht nach Berlin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Presseattaché in der Norwegischen Militärmission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1948 wird wieder deutscher Staatsbürger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 1948 Berliner Vertreter des in Hannover ansässigen SPD-Parteivorstands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Steigt in der Berliner SPD auf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Ende der Tätigkeit für den SPD-Vorstand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Dezember 1950 zum ersten Mal in das Parlament von West-Berlin gewählt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Hat sich für die Freiheit der West-Berliner eingesetzt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v"/>
            </a:pPr>
            <a:r>
              <a:rPr lang="de-DE" sz="1200" dirty="0"/>
              <a:t>1955 wird er Präsident des Berliner Abgeordnetenhauses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endParaRPr lang="de-DE" sz="1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9542"/>
            <a:ext cx="2841104" cy="194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50608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Bildschirmpräsentation (16:9)</PresentationFormat>
  <Paragraphs>138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Georgia</vt:lpstr>
      <vt:lpstr>Andalus</vt:lpstr>
      <vt:lpstr>Playfair Display Regular</vt:lpstr>
      <vt:lpstr>Arial</vt:lpstr>
      <vt:lpstr>Inria Serif</vt:lpstr>
      <vt:lpstr>Inria Serif Light</vt:lpstr>
      <vt:lpstr>Wingdings</vt:lpstr>
      <vt:lpstr>Paulina template</vt:lpstr>
      <vt:lpstr>PowerPoint-Präsentation</vt:lpstr>
      <vt:lpstr>Gliederung</vt:lpstr>
      <vt:lpstr>1913-1932 Arbeiterjunge in Lübeck</vt:lpstr>
      <vt:lpstr>PowerPoint-Präsentation</vt:lpstr>
      <vt:lpstr>1933-1946 Widerstandskämpfer und Journalist im norwegischen und schwedischen Exil</vt:lpstr>
      <vt:lpstr>PowerPoint-Präsentation</vt:lpstr>
      <vt:lpstr>PowerPoint-Präsentation</vt:lpstr>
      <vt:lpstr>1946-1957 Beginn der politischen Karriere im geteilten Berlin </vt:lpstr>
      <vt:lpstr>PowerPoint-Präsentation</vt:lpstr>
      <vt:lpstr>1957-1966 Regierender Bürgermeister in Berlin </vt:lpstr>
      <vt:lpstr>PowerPoint-Präsentation</vt:lpstr>
      <vt:lpstr>1967-1974 Außenminister und Bundeskanzler in Bonn </vt:lpstr>
      <vt:lpstr>PowerPoint-Präsentation</vt:lpstr>
      <vt:lpstr>1970 Kniefall in Warschau</vt:lpstr>
      <vt:lpstr>PowerPoint-Präsentation</vt:lpstr>
      <vt:lpstr>1975-1992 Brandt als Elder Statesman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</dc:creator>
  <cp:lastModifiedBy>Fickenscher</cp:lastModifiedBy>
  <cp:revision>78</cp:revision>
  <dcterms:modified xsi:type="dcterms:W3CDTF">2021-05-09T16:40:44Z</dcterms:modified>
</cp:coreProperties>
</file>